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0" autoAdjust="0"/>
    <p:restoredTop sz="81173" autoAdjust="0"/>
  </p:normalViewPr>
  <p:slideViewPr>
    <p:cSldViewPr snapToGrid="0" showGuides="1">
      <p:cViewPr varScale="1">
        <p:scale>
          <a:sx n="88" d="100"/>
          <a:sy n="88" d="100"/>
        </p:scale>
        <p:origin x="200"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CA2116-E24F-45BD-8572-835F488C3E56}" type="datetimeFigureOut">
              <a:rPr lang="en-US" smtClean="0"/>
              <a:t>5/12/20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B46D5-2B15-49CB-A5ED-B9D559F671E7}" type="slidenum">
              <a:rPr lang="en-US" smtClean="0"/>
              <a:t>‹#›</a:t>
            </a:fld>
            <a:endParaRPr lang="en-US"/>
          </a:p>
        </p:txBody>
      </p:sp>
    </p:spTree>
    <p:extLst>
      <p:ext uri="{BB962C8B-B14F-4D97-AF65-F5344CB8AC3E}">
        <p14:creationId xmlns:p14="http://schemas.microsoft.com/office/powerpoint/2010/main" val="34802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8B46D5-2B15-49CB-A5ED-B9D559F671E7}" type="slidenum">
              <a:rPr lang="en-US" smtClean="0"/>
              <a:t>1</a:t>
            </a:fld>
            <a:endParaRPr lang="en-US"/>
          </a:p>
        </p:txBody>
      </p:sp>
    </p:spTree>
    <p:extLst>
      <p:ext uri="{BB962C8B-B14F-4D97-AF65-F5344CB8AC3E}">
        <p14:creationId xmlns:p14="http://schemas.microsoft.com/office/powerpoint/2010/main" val="300407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a:t>
            </a:r>
          </a:p>
          <a:p>
            <a:pPr marL="342900" indent="-342900">
              <a:buAutoNum type="arabicPeriod"/>
            </a:pPr>
            <a:r>
              <a:rPr lang="en-US" sz="1200" dirty="0">
                <a:latin typeface="Arial" panose="020B0604020202020204" pitchFamily="34" charset="0"/>
                <a:cs typeface="Arial" panose="020B0604020202020204" pitchFamily="34" charset="0"/>
              </a:rPr>
              <a:t>Microsoft Office Suite – Word/Excel/</a:t>
            </a:r>
            <a:r>
              <a:rPr lang="en-US" sz="1200" dirty="0" err="1">
                <a:latin typeface="Arial" panose="020B0604020202020204" pitchFamily="34" charset="0"/>
                <a:cs typeface="Arial" panose="020B0604020202020204" pitchFamily="34" charset="0"/>
              </a:rPr>
              <a:t>Powerpoint</a:t>
            </a:r>
            <a:r>
              <a:rPr lang="en-US" sz="1200" dirty="0">
                <a:latin typeface="Arial" panose="020B0604020202020204" pitchFamily="34" charset="0"/>
                <a:cs typeface="Arial" panose="020B0604020202020204" pitchFamily="34" charset="0"/>
              </a:rPr>
              <a:t> – all can check accessibility</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342900" indent="-342900">
              <a:buAutoNum type="arabicPeriod"/>
            </a:pPr>
            <a:r>
              <a:rPr lang="en-US" sz="1200" dirty="0">
                <a:latin typeface="Arial" panose="020B0604020202020204" pitchFamily="34" charset="0"/>
                <a:cs typeface="Arial" panose="020B0604020202020204" pitchFamily="34" charset="0"/>
              </a:rPr>
              <a:t>Moodle – any time type content into editor – can check accessibility</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342900" indent="-342900">
              <a:buAutoNum type="arabicPeriod"/>
            </a:pPr>
            <a:r>
              <a:rPr lang="en-US" sz="1200" dirty="0">
                <a:latin typeface="Arial" panose="020B0604020202020204" pitchFamily="34" charset="0"/>
                <a:cs typeface="Arial" panose="020B0604020202020204" pitchFamily="34" charset="0"/>
              </a:rPr>
              <a:t>Adobe Reader – under Edit &amp; View Tabs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342900" indent="-342900">
              <a:buAutoNum type="arabicPeriod"/>
            </a:pPr>
            <a:r>
              <a:rPr lang="en-US" sz="1200" dirty="0">
                <a:latin typeface="Arial" panose="020B0604020202020204" pitchFamily="34" charset="0"/>
                <a:cs typeface="Arial" panose="020B0604020202020204" pitchFamily="34" charset="0"/>
              </a:rPr>
              <a:t>Read &amp; Write – campus license </a:t>
            </a:r>
          </a:p>
          <a:p>
            <a:endParaRPr lang="en-US" dirty="0"/>
          </a:p>
        </p:txBody>
      </p:sp>
      <p:sp>
        <p:nvSpPr>
          <p:cNvPr id="4" name="Slide Number Placeholder 3"/>
          <p:cNvSpPr>
            <a:spLocks noGrp="1"/>
          </p:cNvSpPr>
          <p:nvPr>
            <p:ph type="sldNum" sz="quarter" idx="10"/>
          </p:nvPr>
        </p:nvSpPr>
        <p:spPr/>
        <p:txBody>
          <a:bodyPr/>
          <a:lstStyle/>
          <a:p>
            <a:fld id="{838B46D5-2B15-49CB-A5ED-B9D559F671E7}" type="slidenum">
              <a:rPr lang="en-US" smtClean="0"/>
              <a:t>10</a:t>
            </a:fld>
            <a:endParaRPr lang="en-US"/>
          </a:p>
        </p:txBody>
      </p:sp>
    </p:spTree>
    <p:extLst>
      <p:ext uri="{BB962C8B-B14F-4D97-AF65-F5344CB8AC3E}">
        <p14:creationId xmlns:p14="http://schemas.microsoft.com/office/powerpoint/2010/main" val="354362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8B46D5-2B15-49CB-A5ED-B9D559F671E7}" type="slidenum">
              <a:rPr lang="en-US" smtClean="0"/>
              <a:t>11</a:t>
            </a:fld>
            <a:endParaRPr lang="en-US"/>
          </a:p>
        </p:txBody>
      </p:sp>
    </p:spTree>
    <p:extLst>
      <p:ext uri="{BB962C8B-B14F-4D97-AF65-F5344CB8AC3E}">
        <p14:creationId xmlns:p14="http://schemas.microsoft.com/office/powerpoint/2010/main" val="471876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8B46D5-2B15-49CB-A5ED-B9D559F671E7}" type="slidenum">
              <a:rPr lang="en-US" smtClean="0"/>
              <a:t>12</a:t>
            </a:fld>
            <a:endParaRPr lang="en-US"/>
          </a:p>
        </p:txBody>
      </p:sp>
    </p:spTree>
    <p:extLst>
      <p:ext uri="{BB962C8B-B14F-4D97-AF65-F5344CB8AC3E}">
        <p14:creationId xmlns:p14="http://schemas.microsoft.com/office/powerpoint/2010/main" val="196550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8B46D5-2B15-49CB-A5ED-B9D559F671E7}" type="slidenum">
              <a:rPr lang="en-US" smtClean="0"/>
              <a:t>13</a:t>
            </a:fld>
            <a:endParaRPr lang="en-US"/>
          </a:p>
        </p:txBody>
      </p:sp>
    </p:spTree>
    <p:extLst>
      <p:ext uri="{BB962C8B-B14F-4D97-AF65-F5344CB8AC3E}">
        <p14:creationId xmlns:p14="http://schemas.microsoft.com/office/powerpoint/2010/main" val="334376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Accessibility and how it is different from Accommodation. Online accessibility is designing for the benefit of everyone (e.g., including transcripts for all videos), while accommodation is making changes after the fact (e.g., providing description of a diagram in a course only after someone explains that they cannot see it).  This picture is of a physical accessible design, (i.e., a grocery store automatic door that opens for everyone).</a:t>
            </a:r>
          </a:p>
          <a:p>
            <a:endParaRPr lang="en-US" sz="1200" dirty="0"/>
          </a:p>
        </p:txBody>
      </p:sp>
      <p:sp>
        <p:nvSpPr>
          <p:cNvPr id="4" name="Slide Number Placeholder 3"/>
          <p:cNvSpPr>
            <a:spLocks noGrp="1"/>
          </p:cNvSpPr>
          <p:nvPr>
            <p:ph type="sldNum" sz="quarter" idx="10"/>
          </p:nvPr>
        </p:nvSpPr>
        <p:spPr/>
        <p:txBody>
          <a:bodyPr/>
          <a:lstStyle/>
          <a:p>
            <a:fld id="{838B46D5-2B15-49CB-A5ED-B9D559F671E7}" type="slidenum">
              <a:rPr lang="en-US" smtClean="0"/>
              <a:t>2</a:t>
            </a:fld>
            <a:endParaRPr lang="en-US"/>
          </a:p>
        </p:txBody>
      </p:sp>
    </p:spTree>
    <p:extLst>
      <p:ext uri="{BB962C8B-B14F-4D97-AF65-F5344CB8AC3E}">
        <p14:creationId xmlns:p14="http://schemas.microsoft.com/office/powerpoint/2010/main" val="411797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8B46D5-2B15-49CB-A5ED-B9D559F671E7}" type="slidenum">
              <a:rPr lang="en-US" smtClean="0"/>
              <a:t>3</a:t>
            </a:fld>
            <a:endParaRPr lang="en-US"/>
          </a:p>
        </p:txBody>
      </p:sp>
    </p:spTree>
    <p:extLst>
      <p:ext uri="{BB962C8B-B14F-4D97-AF65-F5344CB8AC3E}">
        <p14:creationId xmlns:p14="http://schemas.microsoft.com/office/powerpoint/2010/main" val="33173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1. Document Structures </a:t>
            </a:r>
          </a:p>
          <a:p>
            <a:r>
              <a:rPr lang="en-CA" sz="1200" kern="1200" dirty="0">
                <a:solidFill>
                  <a:schemeClr val="tx1"/>
                </a:solidFill>
                <a:effectLst/>
                <a:latin typeface="+mn-lt"/>
                <a:ea typeface="+mn-ea"/>
                <a:cs typeface="+mn-cs"/>
              </a:rPr>
              <a:t>Document Structures: involve using proper document headings. In Microsoft Word these headings need to use styles (not font formatting). The navigation pane, the table of contents, and a screen reader need styles to work properly.  </a:t>
            </a:r>
          </a:p>
          <a:p>
            <a:endParaRPr lang="en-US" dirty="0"/>
          </a:p>
        </p:txBody>
      </p:sp>
      <p:sp>
        <p:nvSpPr>
          <p:cNvPr id="4" name="Slide Number Placeholder 3"/>
          <p:cNvSpPr>
            <a:spLocks noGrp="1"/>
          </p:cNvSpPr>
          <p:nvPr>
            <p:ph type="sldNum" sz="quarter" idx="10"/>
          </p:nvPr>
        </p:nvSpPr>
        <p:spPr/>
        <p:txBody>
          <a:bodyPr/>
          <a:lstStyle/>
          <a:p>
            <a:fld id="{838B46D5-2B15-49CB-A5ED-B9D559F671E7}" type="slidenum">
              <a:rPr lang="en-US" smtClean="0"/>
              <a:t>4</a:t>
            </a:fld>
            <a:endParaRPr lang="en-US"/>
          </a:p>
        </p:txBody>
      </p:sp>
    </p:spTree>
    <p:extLst>
      <p:ext uri="{BB962C8B-B14F-4D97-AF65-F5344CB8AC3E}">
        <p14:creationId xmlns:p14="http://schemas.microsoft.com/office/powerpoint/2010/main" val="26845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2. Media: Alternate formats</a:t>
            </a:r>
          </a:p>
          <a:p>
            <a:r>
              <a:rPr lang="en-CA" sz="1200" kern="1200" dirty="0">
                <a:solidFill>
                  <a:schemeClr val="tx1"/>
                </a:solidFill>
                <a:effectLst/>
                <a:latin typeface="+mn-lt"/>
                <a:ea typeface="+mn-ea"/>
                <a:cs typeface="+mn-cs"/>
              </a:rPr>
              <a:t>Images need alt-text. Alternative text</a:t>
            </a:r>
          </a:p>
          <a:p>
            <a:r>
              <a:rPr lang="en-CA" sz="1200" kern="1200" dirty="0">
                <a:solidFill>
                  <a:schemeClr val="tx1"/>
                </a:solidFill>
                <a:effectLst/>
                <a:latin typeface="+mn-lt"/>
                <a:ea typeface="+mn-ea"/>
                <a:cs typeface="+mn-cs"/>
              </a:rPr>
              <a:t>Video needs caption and transcripts</a:t>
            </a:r>
          </a:p>
          <a:p>
            <a:endParaRPr lang="en-US" dirty="0"/>
          </a:p>
        </p:txBody>
      </p:sp>
      <p:sp>
        <p:nvSpPr>
          <p:cNvPr id="4" name="Slide Number Placeholder 3"/>
          <p:cNvSpPr>
            <a:spLocks noGrp="1"/>
          </p:cNvSpPr>
          <p:nvPr>
            <p:ph type="sldNum" sz="quarter" idx="10"/>
          </p:nvPr>
        </p:nvSpPr>
        <p:spPr/>
        <p:txBody>
          <a:bodyPr/>
          <a:lstStyle/>
          <a:p>
            <a:fld id="{838B46D5-2B15-49CB-A5ED-B9D559F671E7}" type="slidenum">
              <a:rPr lang="en-US" smtClean="0"/>
              <a:t>5</a:t>
            </a:fld>
            <a:endParaRPr lang="en-US"/>
          </a:p>
        </p:txBody>
      </p:sp>
    </p:spTree>
    <p:extLst>
      <p:ext uri="{BB962C8B-B14F-4D97-AF65-F5344CB8AC3E}">
        <p14:creationId xmlns:p14="http://schemas.microsoft.com/office/powerpoint/2010/main" val="415909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3. Context - Links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Links should be context specific such as </a:t>
            </a:r>
            <a:r>
              <a:rPr lang="en-CA" sz="1200" b="1" kern="1200" dirty="0">
                <a:solidFill>
                  <a:schemeClr val="tx1"/>
                </a:solidFill>
                <a:effectLst/>
                <a:latin typeface="+mn-lt"/>
                <a:ea typeface="+mn-ea"/>
                <a:cs typeface="+mn-cs"/>
              </a:rPr>
              <a:t>TRU Accessibility Services</a:t>
            </a:r>
            <a:r>
              <a:rPr lang="en-CA" sz="1200" kern="1200" dirty="0">
                <a:solidFill>
                  <a:schemeClr val="tx1"/>
                </a:solidFill>
                <a:effectLst/>
                <a:latin typeface="+mn-lt"/>
                <a:ea typeface="+mn-ea"/>
                <a:cs typeface="+mn-cs"/>
              </a:rPr>
              <a:t> instead of URL </a:t>
            </a:r>
            <a:r>
              <a:rPr lang="en-CA" sz="1200" u="sng" kern="1200" dirty="0">
                <a:solidFill>
                  <a:schemeClr val="tx1"/>
                </a:solidFill>
                <a:effectLst/>
                <a:latin typeface="+mn-lt"/>
                <a:ea typeface="+mn-ea"/>
                <a:cs typeface="+mn-cs"/>
                <a:hlinkClick r:id="rId3"/>
              </a:rPr>
              <a:t>https://www</a:t>
            </a:r>
            <a:r>
              <a:rPr lang="en-US" sz="1200" u="sng" dirty="0"/>
              <a:t>.</a:t>
            </a:r>
            <a:r>
              <a:rPr lang="en-US" sz="1200" u="sng" dirty="0" err="1"/>
              <a:t>tru.ca</a:t>
            </a:r>
            <a:r>
              <a:rPr lang="en-US" sz="1200" u="sng" dirty="0"/>
              <a:t>/current/academic-supports/</a:t>
            </a:r>
            <a:r>
              <a:rPr lang="en-US" sz="1200" u="sng" dirty="0" err="1"/>
              <a:t>as.html</a:t>
            </a:r>
            <a:r>
              <a:rPr lang="en-CA" sz="1200" u="sng"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 screen reader would read all the letters in a URL instead of a short title. </a:t>
            </a:r>
          </a:p>
          <a:p>
            <a:pPr marL="171450" indent="-171450">
              <a:buFont typeface="Arial" panose="020B0604020202020204" pitchFamily="34" charset="0"/>
              <a:buChar char="•"/>
            </a:pPr>
            <a:r>
              <a:rPr lang="en-US" dirty="0"/>
              <a:t>Also the user of a screen reader can ask it to read all the links on a page, so using words such as “Click here” are not helpful.</a:t>
            </a:r>
          </a:p>
        </p:txBody>
      </p:sp>
      <p:sp>
        <p:nvSpPr>
          <p:cNvPr id="4" name="Slide Number Placeholder 3"/>
          <p:cNvSpPr>
            <a:spLocks noGrp="1"/>
          </p:cNvSpPr>
          <p:nvPr>
            <p:ph type="sldNum" sz="quarter" idx="10"/>
          </p:nvPr>
        </p:nvSpPr>
        <p:spPr/>
        <p:txBody>
          <a:bodyPr/>
          <a:lstStyle/>
          <a:p>
            <a:fld id="{838B46D5-2B15-49CB-A5ED-B9D559F671E7}" type="slidenum">
              <a:rPr lang="en-US" smtClean="0"/>
              <a:t>6</a:t>
            </a:fld>
            <a:endParaRPr lang="en-US"/>
          </a:p>
        </p:txBody>
      </p:sp>
    </p:spTree>
    <p:extLst>
      <p:ext uri="{BB962C8B-B14F-4D97-AF65-F5344CB8AC3E}">
        <p14:creationId xmlns:p14="http://schemas.microsoft.com/office/powerpoint/2010/main" val="79739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Context – tables.</a:t>
            </a:r>
          </a:p>
          <a:p>
            <a:r>
              <a:rPr lang="en-US" dirty="0"/>
              <a:t>Tables are best used for numerical data as opposed to organizing text. Empty cells in a table cause extra problems for screen readers. The better option is to use a list.</a:t>
            </a:r>
          </a:p>
        </p:txBody>
      </p:sp>
      <p:sp>
        <p:nvSpPr>
          <p:cNvPr id="4" name="Slide Number Placeholder 3"/>
          <p:cNvSpPr>
            <a:spLocks noGrp="1"/>
          </p:cNvSpPr>
          <p:nvPr>
            <p:ph type="sldNum" sz="quarter" idx="10"/>
          </p:nvPr>
        </p:nvSpPr>
        <p:spPr/>
        <p:txBody>
          <a:bodyPr/>
          <a:lstStyle/>
          <a:p>
            <a:fld id="{838B46D5-2B15-49CB-A5ED-B9D559F671E7}" type="slidenum">
              <a:rPr lang="en-US" smtClean="0"/>
              <a:t>7</a:t>
            </a:fld>
            <a:endParaRPr lang="en-US"/>
          </a:p>
        </p:txBody>
      </p:sp>
    </p:spTree>
    <p:extLst>
      <p:ext uri="{BB962C8B-B14F-4D97-AF65-F5344CB8AC3E}">
        <p14:creationId xmlns:p14="http://schemas.microsoft.com/office/powerpoint/2010/main" val="293845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Context – diagrams. </a:t>
            </a:r>
          </a:p>
          <a:p>
            <a:r>
              <a:rPr lang="en-US" dirty="0"/>
              <a:t>See how the second list clearly outlines the parts of the brain diagram and provides as brief description.</a:t>
            </a:r>
          </a:p>
        </p:txBody>
      </p:sp>
      <p:sp>
        <p:nvSpPr>
          <p:cNvPr id="4" name="Slide Number Placeholder 3"/>
          <p:cNvSpPr>
            <a:spLocks noGrp="1"/>
          </p:cNvSpPr>
          <p:nvPr>
            <p:ph type="sldNum" sz="quarter" idx="10"/>
          </p:nvPr>
        </p:nvSpPr>
        <p:spPr/>
        <p:txBody>
          <a:bodyPr/>
          <a:lstStyle/>
          <a:p>
            <a:fld id="{838B46D5-2B15-49CB-A5ED-B9D559F671E7}" type="slidenum">
              <a:rPr lang="en-US" smtClean="0"/>
              <a:t>8</a:t>
            </a:fld>
            <a:endParaRPr lang="en-US"/>
          </a:p>
        </p:txBody>
      </p:sp>
    </p:spTree>
    <p:extLst>
      <p:ext uri="{BB962C8B-B14F-4D97-AF65-F5344CB8AC3E}">
        <p14:creationId xmlns:p14="http://schemas.microsoft.com/office/powerpoint/2010/main" val="295221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B46D5-2B15-49CB-A5ED-B9D559F671E7}" type="slidenum">
              <a:rPr lang="en-US" smtClean="0"/>
              <a:t>9</a:t>
            </a:fld>
            <a:endParaRPr lang="en-US"/>
          </a:p>
        </p:txBody>
      </p:sp>
    </p:spTree>
    <p:extLst>
      <p:ext uri="{BB962C8B-B14F-4D97-AF65-F5344CB8AC3E}">
        <p14:creationId xmlns:p14="http://schemas.microsoft.com/office/powerpoint/2010/main" val="297453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5C1F21-571E-494C-A6C1-B77ECC37B8A4}" type="datetime1">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64727499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B75A6-C0AA-4A5B-91CE-F9A6F3815833}"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27190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EFFC6B-0A6E-4F43-84D5-3218C0E8AEBC}"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6431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0A47B0-78D0-41CA-B422-921896A77B5C}"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190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1F4928-260E-417A-A313-9BC49F0264D8}"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522869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6AF19D3-8497-400E-9798-3773A12B2C9E}" type="datetime1">
              <a:rPr lang="en-US" smtClean="0"/>
              <a:t>5/12/20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119599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716C4D-8137-409F-8089-61D4A976CEB7}" type="datetime1">
              <a:rPr lang="en-US" smtClean="0"/>
              <a:t>5/12/20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05322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35DCA-2894-41A2-A39D-03011DC2C508}" type="datetime1">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776735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837D-F203-4AF4-8E62-5DC84E1B5056}" type="datetime1">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129981147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F3608-36CF-4285-963D-018E2F586E41}" type="datetime1">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157391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20897-B1DB-4E7D-AEB6-61CC99AF9813}" type="datetime1">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449112079"/>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E95A1-C2CA-4F5C-BABF-538D21E4276F}"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06363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FD788-3187-4926-84EC-2A3C4229802A}" type="datetime1">
              <a:rPr lang="en-US" smtClean="0"/>
              <a:t>5/12/20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342602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FBD9A9-4FE6-416F-B5F2-26C8BBF2E56A}" type="datetime1">
              <a:rPr lang="en-US" smtClean="0"/>
              <a:t>5/12/20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30912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0414-4CE7-4FCD-BABF-B56757C59958}" type="datetime1">
              <a:rPr lang="en-US" smtClean="0"/>
              <a:t>5/12/20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169299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79CC8B-5B6B-40A9-BD2B-10728CCD3FB3}" type="datetime1">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212545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7C922B-4858-4F96-905C-5B353AA045DB}" type="datetime1">
              <a:rPr lang="en-US" smtClean="0"/>
              <a:t>5/12/20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BDF93F-4412-4545-B498-8F22C78C8035}" type="slidenum">
              <a:rPr lang="en-US" smtClean="0"/>
              <a:t>‹#›</a:t>
            </a:fld>
            <a:endParaRPr lang="en-US"/>
          </a:p>
        </p:txBody>
      </p:sp>
    </p:spTree>
    <p:extLst>
      <p:ext uri="{BB962C8B-B14F-4D97-AF65-F5344CB8AC3E}">
        <p14:creationId xmlns:p14="http://schemas.microsoft.com/office/powerpoint/2010/main" val="344339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C7373BC-D644-4DAF-ACA7-FEFEE275828F}" type="datetime1">
              <a:rPr lang="en-US" smtClean="0"/>
              <a:t>5/12/20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ABDF93F-4412-4545-B498-8F22C78C8035}" type="slidenum">
              <a:rPr lang="en-US" smtClean="0"/>
              <a:t>‹#›</a:t>
            </a:fld>
            <a:endParaRPr lang="en-US"/>
          </a:p>
        </p:txBody>
      </p:sp>
    </p:spTree>
    <p:extLst>
      <p:ext uri="{BB962C8B-B14F-4D97-AF65-F5344CB8AC3E}">
        <p14:creationId xmlns:p14="http://schemas.microsoft.com/office/powerpoint/2010/main" val="2748248636"/>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opentextbc.ca/accessibilitytoolki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tru.ca/current/academic-supports/as/resources.html" TargetMode="External"/><Relationship Id="rId4" Type="http://schemas.openxmlformats.org/officeDocument/2006/relationships/hyperlink" Target="https://www.pcc.edu/instructional-support/accessibi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910" y="1952419"/>
            <a:ext cx="8991600" cy="1645920"/>
          </a:xfrm>
        </p:spPr>
        <p:txBody>
          <a:bodyPr>
            <a:normAutofit/>
          </a:bodyPr>
          <a:lstStyle/>
          <a:p>
            <a:r>
              <a:rPr lang="en-US" dirty="0">
                <a:latin typeface="Arial" panose="020B0604020202020204" pitchFamily="34" charset="0"/>
                <a:cs typeface="Arial" panose="020B0604020202020204" pitchFamily="34" charset="0"/>
              </a:rPr>
              <a:t>Basic Online Accessibility</a:t>
            </a:r>
          </a:p>
        </p:txBody>
      </p:sp>
      <p:sp>
        <p:nvSpPr>
          <p:cNvPr id="3" name="Subtitle 2"/>
          <p:cNvSpPr>
            <a:spLocks noGrp="1"/>
          </p:cNvSpPr>
          <p:nvPr>
            <p:ph type="subTitle" idx="1"/>
          </p:nvPr>
        </p:nvSpPr>
        <p:spPr>
          <a:xfrm>
            <a:off x="1370693" y="3598339"/>
            <a:ext cx="9440034" cy="2464531"/>
          </a:xfrm>
        </p:spPr>
        <p:txBody>
          <a:bodyPr>
            <a:normAutofit/>
          </a:bodyPr>
          <a:lstStyle/>
          <a:p>
            <a:r>
              <a:rPr lang="en-US" sz="2400" dirty="0">
                <a:latin typeface="Arial" panose="020B0604020202020204" pitchFamily="34" charset="0"/>
                <a:cs typeface="Arial" panose="020B0604020202020204" pitchFamily="34" charset="0"/>
              </a:rPr>
              <a:t>A Quick Guide</a:t>
            </a:r>
          </a:p>
          <a:p>
            <a:pPr algn="l"/>
            <a:r>
              <a:rPr lang="en-US" dirty="0">
                <a:latin typeface="Arial" panose="020B0604020202020204" pitchFamily="34" charset="0"/>
                <a:cs typeface="Arial" panose="020B0604020202020204" pitchFamily="34" charset="0"/>
              </a:rPr>
              <a:t>Presented by: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Carol Sparkes, PhD, Instructional Designer, Open Learning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Carolyn Teare MSc, Manager Learning Technology &amp; Innovation, Open Learning</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66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Software</a:t>
            </a:r>
          </a:p>
        </p:txBody>
      </p:sp>
      <p:sp>
        <p:nvSpPr>
          <p:cNvPr id="3" name="TextBox 2"/>
          <p:cNvSpPr txBox="1"/>
          <p:nvPr/>
        </p:nvSpPr>
        <p:spPr>
          <a:xfrm>
            <a:off x="716437" y="1791093"/>
            <a:ext cx="10551120" cy="3970318"/>
          </a:xfrm>
          <a:prstGeom prst="rect">
            <a:avLst/>
          </a:prstGeom>
          <a:noFill/>
        </p:spPr>
        <p:txBody>
          <a:bodyPr wrap="square" rtlCol="0">
            <a:spAutoFit/>
          </a:bodyPr>
          <a:lstStyle/>
          <a:p>
            <a:pPr marL="342900" indent="-342900">
              <a:buAutoNum type="arabicPeriod"/>
            </a:pPr>
            <a:r>
              <a:rPr lang="en-US" sz="2800" dirty="0">
                <a:latin typeface="Arial" panose="020B0604020202020204" pitchFamily="34" charset="0"/>
                <a:cs typeface="Arial" panose="020B0604020202020204" pitchFamily="34" charset="0"/>
              </a:rPr>
              <a:t>Microsoft Office Suite – Word/Excel/</a:t>
            </a:r>
            <a:r>
              <a:rPr lang="en-US" sz="2800" dirty="0" err="1">
                <a:latin typeface="Arial" panose="020B0604020202020204" pitchFamily="34" charset="0"/>
                <a:cs typeface="Arial" panose="020B0604020202020204" pitchFamily="34" charset="0"/>
              </a:rPr>
              <a:t>Powerpoint</a:t>
            </a:r>
            <a:r>
              <a:rPr lang="en-US" sz="2800" dirty="0">
                <a:latin typeface="Arial" panose="020B0604020202020204" pitchFamily="34" charset="0"/>
                <a:cs typeface="Arial" panose="020B0604020202020204" pitchFamily="34" charset="0"/>
              </a:rPr>
              <a:t> – all can check accessibility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Moodle – any time type content into editor – can check accessibility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Adobe Reader – under Edit &amp; View Tabs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42900" indent="-342900">
              <a:buAutoNum type="arabicPeriod"/>
            </a:pPr>
            <a:r>
              <a:rPr lang="en-US" sz="2800" dirty="0">
                <a:latin typeface="Arial" panose="020B0604020202020204" pitchFamily="34" charset="0"/>
                <a:cs typeface="Arial" panose="020B0604020202020204" pitchFamily="34" charset="0"/>
              </a:rPr>
              <a:t>Read &amp; Write – campus license </a:t>
            </a:r>
          </a:p>
        </p:txBody>
      </p:sp>
      <p:sp>
        <p:nvSpPr>
          <p:cNvPr id="4" name="Slide Number Placeholder 3"/>
          <p:cNvSpPr>
            <a:spLocks noGrp="1"/>
          </p:cNvSpPr>
          <p:nvPr>
            <p:ph type="sldNum" sz="quarter" idx="12"/>
          </p:nvPr>
        </p:nvSpPr>
        <p:spPr>
          <a:xfrm>
            <a:off x="11267557" y="6263520"/>
            <a:ext cx="753545" cy="365125"/>
          </a:xfrm>
        </p:spPr>
        <p:txBody>
          <a:bodyPr/>
          <a:lstStyle/>
          <a:p>
            <a:fld id="{BABDF93F-4412-4545-B498-8F22C78C8035}" type="slidenum">
              <a:rPr lang="en-US" smtClean="0"/>
              <a:t>10</a:t>
            </a:fld>
            <a:endParaRPr lang="en-US"/>
          </a:p>
        </p:txBody>
      </p:sp>
    </p:spTree>
    <p:extLst>
      <p:ext uri="{BB962C8B-B14F-4D97-AF65-F5344CB8AC3E}">
        <p14:creationId xmlns:p14="http://schemas.microsoft.com/office/powerpoint/2010/main" val="385562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lstStyle/>
          <a:p>
            <a:r>
              <a:rPr lang="en-US" dirty="0">
                <a:latin typeface="Arial" panose="020B0604020202020204" pitchFamily="34" charset="0"/>
                <a:cs typeface="Arial" panose="020B0604020202020204" pitchFamily="34" charset="0"/>
              </a:rPr>
              <a:t>Accessibility Quick Reference Guide</a:t>
            </a:r>
          </a:p>
        </p:txBody>
      </p:sp>
      <p:pic>
        <p:nvPicPr>
          <p:cNvPr id="3" name="Picture 2"/>
          <p:cNvPicPr>
            <a:picLocks noChangeAspect="1"/>
          </p:cNvPicPr>
          <p:nvPr/>
        </p:nvPicPr>
        <p:blipFill>
          <a:blip r:embed="rId3"/>
          <a:stretch>
            <a:fillRect/>
          </a:stretch>
        </p:blipFill>
        <p:spPr>
          <a:xfrm>
            <a:off x="448096" y="1292089"/>
            <a:ext cx="3443675" cy="4453365"/>
          </a:xfrm>
          <a:prstGeom prst="rect">
            <a:avLst/>
          </a:prstGeom>
        </p:spPr>
      </p:pic>
      <p:pic>
        <p:nvPicPr>
          <p:cNvPr id="6" name="Picture 5"/>
          <p:cNvPicPr>
            <a:picLocks noChangeAspect="1"/>
          </p:cNvPicPr>
          <p:nvPr/>
        </p:nvPicPr>
        <p:blipFill>
          <a:blip r:embed="rId4"/>
          <a:stretch>
            <a:fillRect/>
          </a:stretch>
        </p:blipFill>
        <p:spPr>
          <a:xfrm>
            <a:off x="4229597" y="1252648"/>
            <a:ext cx="3449005" cy="4472928"/>
          </a:xfrm>
          <a:prstGeom prst="rect">
            <a:avLst/>
          </a:prstGeom>
        </p:spPr>
      </p:pic>
      <p:sp>
        <p:nvSpPr>
          <p:cNvPr id="8" name="Slide Number Placeholder 7"/>
          <p:cNvSpPr>
            <a:spLocks noGrp="1"/>
          </p:cNvSpPr>
          <p:nvPr>
            <p:ph type="sldNum" sz="quarter" idx="12"/>
          </p:nvPr>
        </p:nvSpPr>
        <p:spPr>
          <a:xfrm>
            <a:off x="11267557" y="6317841"/>
            <a:ext cx="753545" cy="365125"/>
          </a:xfrm>
        </p:spPr>
        <p:txBody>
          <a:bodyPr/>
          <a:lstStyle/>
          <a:p>
            <a:fld id="{BABDF93F-4412-4545-B498-8F22C78C8035}" type="slidenum">
              <a:rPr lang="en-US" smtClean="0"/>
              <a:t>11</a:t>
            </a:fld>
            <a:endParaRPr lang="en-US" dirty="0"/>
          </a:p>
        </p:txBody>
      </p:sp>
      <p:sp>
        <p:nvSpPr>
          <p:cNvPr id="4" name="TextBox 3"/>
          <p:cNvSpPr txBox="1"/>
          <p:nvPr/>
        </p:nvSpPr>
        <p:spPr>
          <a:xfrm>
            <a:off x="1897811" y="5978106"/>
            <a:ext cx="869542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Digital Copy available from: cteare@tru.ca</a:t>
            </a:r>
          </a:p>
        </p:txBody>
      </p:sp>
      <p:pic>
        <p:nvPicPr>
          <p:cNvPr id="5" name="Picture 4"/>
          <p:cNvPicPr>
            <a:picLocks noChangeAspect="1"/>
          </p:cNvPicPr>
          <p:nvPr/>
        </p:nvPicPr>
        <p:blipFill>
          <a:blip r:embed="rId5"/>
          <a:stretch>
            <a:fillRect/>
          </a:stretch>
        </p:blipFill>
        <p:spPr>
          <a:xfrm>
            <a:off x="8016429" y="1246651"/>
            <a:ext cx="3482152" cy="4498803"/>
          </a:xfrm>
          <a:prstGeom prst="rect">
            <a:avLst/>
          </a:prstGeom>
        </p:spPr>
      </p:pic>
    </p:spTree>
    <p:extLst>
      <p:ext uri="{BB962C8B-B14F-4D97-AF65-F5344CB8AC3E}">
        <p14:creationId xmlns:p14="http://schemas.microsoft.com/office/powerpoint/2010/main" val="350325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83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558" y="484909"/>
            <a:ext cx="10353762" cy="970450"/>
          </a:xfrm>
        </p:spPr>
        <p:txBody>
          <a:bodyPr/>
          <a:lstStyle/>
          <a:p>
            <a:r>
              <a:rPr lang="en-US" dirty="0">
                <a:latin typeface="Arial" panose="020B0604020202020204" pitchFamily="34" charset="0"/>
                <a:cs typeface="Arial" panose="020B0604020202020204" pitchFamily="34" charset="0"/>
              </a:rPr>
              <a:t>WORD/EXCEL/POWERPOINT</a:t>
            </a:r>
          </a:p>
        </p:txBody>
      </p:sp>
      <p:pic>
        <p:nvPicPr>
          <p:cNvPr id="1026" name="Picture 2" descr="C:\Users\cteare\AppData\Local\Temp\SNAGHTML1d3b6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02" y="151967"/>
            <a:ext cx="4724400" cy="63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0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767" t="9187" r="11319" b="146"/>
          <a:stretch/>
        </p:blipFill>
        <p:spPr>
          <a:xfrm>
            <a:off x="3818964" y="439270"/>
            <a:ext cx="4410636" cy="5555073"/>
          </a:xfrm>
          <a:prstGeom prst="rect">
            <a:avLst/>
          </a:prstGeom>
        </p:spPr>
      </p:pic>
      <p:sp>
        <p:nvSpPr>
          <p:cNvPr id="8" name="Rectangle 7"/>
          <p:cNvSpPr/>
          <p:nvPr/>
        </p:nvSpPr>
        <p:spPr>
          <a:xfrm>
            <a:off x="224117" y="6395882"/>
            <a:ext cx="6096000" cy="276999"/>
          </a:xfrm>
          <a:prstGeom prst="rect">
            <a:avLst/>
          </a:prstGeom>
        </p:spPr>
        <p:txBody>
          <a:bodyPr>
            <a:spAutoFit/>
          </a:bodyPr>
          <a:lstStyle/>
          <a:p>
            <a:r>
              <a:rPr lang="en-US" sz="1200" dirty="0"/>
              <a:t>Alexmar983 [CC BY-SA (https://creativecommons.org/licenses/by-sa/3.0)]</a:t>
            </a:r>
          </a:p>
        </p:txBody>
      </p:sp>
      <p:sp>
        <p:nvSpPr>
          <p:cNvPr id="2" name="Slide Number Placeholder 1"/>
          <p:cNvSpPr>
            <a:spLocks noGrp="1"/>
          </p:cNvSpPr>
          <p:nvPr>
            <p:ph type="sldNum" sz="quarter" idx="12"/>
          </p:nvPr>
        </p:nvSpPr>
        <p:spPr>
          <a:xfrm>
            <a:off x="11292609" y="6351818"/>
            <a:ext cx="753545" cy="365125"/>
          </a:xfrm>
        </p:spPr>
        <p:txBody>
          <a:bodyPr/>
          <a:lstStyle/>
          <a:p>
            <a:fld id="{BABDF93F-4412-4545-B498-8F22C78C8035}" type="slidenum">
              <a:rPr lang="en-US" smtClean="0"/>
              <a:t>2</a:t>
            </a:fld>
            <a:endParaRPr lang="en-US" dirty="0"/>
          </a:p>
        </p:txBody>
      </p:sp>
    </p:spTree>
    <p:extLst>
      <p:ext uri="{BB962C8B-B14F-4D97-AF65-F5344CB8AC3E}">
        <p14:creationId xmlns:p14="http://schemas.microsoft.com/office/powerpoint/2010/main" val="265231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8259"/>
            <a:ext cx="10353762" cy="970450"/>
          </a:xfrm>
        </p:spPr>
        <p:txBody>
          <a:bodyPr/>
          <a:lstStyle/>
          <a:p>
            <a:r>
              <a:rPr lang="en-US"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a:xfrm>
            <a:off x="502024" y="1158709"/>
            <a:ext cx="10765533" cy="5591715"/>
          </a:xfrm>
        </p:spPr>
        <p:txBody>
          <a:bodyPr>
            <a:normAutofit fontScale="62500" lnSpcReduction="20000"/>
          </a:bodyPr>
          <a:lstStyle/>
          <a:p>
            <a:pPr marL="36900" indent="0">
              <a:buNone/>
            </a:pPr>
            <a:r>
              <a:rPr lang="en-US" sz="5800" dirty="0">
                <a:latin typeface="Arial" panose="020B0604020202020204" pitchFamily="34" charset="0"/>
                <a:cs typeface="Arial" panose="020B0604020202020204" pitchFamily="34" charset="0"/>
              </a:rPr>
              <a:t>By the end of this session, you should be able to:</a:t>
            </a:r>
          </a:p>
          <a:p>
            <a:r>
              <a:rPr lang="en-US" sz="5800" dirty="0">
                <a:latin typeface="Arial" panose="020B0604020202020204" pitchFamily="34" charset="0"/>
                <a:cs typeface="Arial" panose="020B0604020202020204" pitchFamily="34" charset="0"/>
              </a:rPr>
              <a:t>Recognize ways to improve accessibility in your online materials.</a:t>
            </a:r>
          </a:p>
          <a:p>
            <a:pPr lvl="1"/>
            <a:r>
              <a:rPr lang="en-US" sz="4600" dirty="0">
                <a:latin typeface="Arial" panose="020B0604020202020204" pitchFamily="34" charset="0"/>
                <a:cs typeface="Arial" panose="020B0604020202020204" pitchFamily="34" charset="0"/>
              </a:rPr>
              <a:t>Document: structures</a:t>
            </a:r>
          </a:p>
          <a:p>
            <a:pPr lvl="1"/>
            <a:r>
              <a:rPr lang="en-US" sz="4600" dirty="0">
                <a:latin typeface="Arial" panose="020B0604020202020204" pitchFamily="34" charset="0"/>
                <a:cs typeface="Arial" panose="020B0604020202020204" pitchFamily="34" charset="0"/>
              </a:rPr>
              <a:t>Media: Alternate Formats</a:t>
            </a:r>
          </a:p>
          <a:p>
            <a:pPr lvl="1"/>
            <a:r>
              <a:rPr lang="en-US" sz="4600" dirty="0">
                <a:latin typeface="Arial" panose="020B0604020202020204" pitchFamily="34" charset="0"/>
                <a:cs typeface="Arial" panose="020B0604020202020204" pitchFamily="34" charset="0"/>
              </a:rPr>
              <a:t>Context: Complex Images (Diagrams/Charts)</a:t>
            </a:r>
            <a:br>
              <a:rPr lang="en-US" sz="4600" dirty="0">
                <a:latin typeface="Arial" panose="020B0604020202020204" pitchFamily="34" charset="0"/>
                <a:cs typeface="Arial" panose="020B0604020202020204" pitchFamily="34" charset="0"/>
              </a:rPr>
            </a:br>
            <a:br>
              <a:rPr lang="en-US" sz="4600" dirty="0">
                <a:latin typeface="Arial" panose="020B0604020202020204" pitchFamily="34" charset="0"/>
                <a:cs typeface="Arial" panose="020B0604020202020204" pitchFamily="34" charset="0"/>
              </a:rPr>
            </a:br>
            <a:endParaRPr lang="en-US" sz="4600" dirty="0">
              <a:latin typeface="Arial" panose="020B0604020202020204" pitchFamily="34" charset="0"/>
              <a:cs typeface="Arial" panose="020B0604020202020204" pitchFamily="34" charset="0"/>
            </a:endParaRPr>
          </a:p>
          <a:p>
            <a:r>
              <a:rPr lang="en-US" sz="5800" dirty="0">
                <a:latin typeface="Arial" panose="020B0604020202020204" pitchFamily="34" charset="0"/>
                <a:cs typeface="Arial" panose="020B0604020202020204" pitchFamily="34" charset="0"/>
              </a:rPr>
              <a:t>Recall three good online accessibility resources </a:t>
            </a:r>
          </a:p>
          <a:p>
            <a:pPr marL="36900" indent="0">
              <a:buNone/>
            </a:pPr>
            <a:r>
              <a:rPr lang="en-US" dirty="0">
                <a:latin typeface="Arial" panose="020B0604020202020204" pitchFamily="34" charset="0"/>
                <a:cs typeface="Arial" panose="020B0604020202020204" pitchFamily="34" charset="0"/>
              </a:rPr>
              <a:t>	</a:t>
            </a:r>
          </a:p>
          <a:p>
            <a:pPr marL="36900" indent="0">
              <a:buNone/>
            </a:pPr>
            <a:r>
              <a:rPr lang="en-US" dirty="0"/>
              <a:t>	</a:t>
            </a:r>
          </a:p>
        </p:txBody>
      </p:sp>
      <p:sp>
        <p:nvSpPr>
          <p:cNvPr id="4" name="Slide Number Placeholder 3"/>
          <p:cNvSpPr>
            <a:spLocks noGrp="1"/>
          </p:cNvSpPr>
          <p:nvPr>
            <p:ph type="sldNum" sz="quarter" idx="12"/>
          </p:nvPr>
        </p:nvSpPr>
        <p:spPr>
          <a:xfrm>
            <a:off x="11267557" y="6385299"/>
            <a:ext cx="753545" cy="365125"/>
          </a:xfrm>
        </p:spPr>
        <p:txBody>
          <a:bodyPr/>
          <a:lstStyle/>
          <a:p>
            <a:fld id="{BABDF93F-4412-4545-B498-8F22C78C8035}" type="slidenum">
              <a:rPr lang="en-US" smtClean="0"/>
              <a:t>3</a:t>
            </a:fld>
            <a:endParaRPr lang="en-US" dirty="0"/>
          </a:p>
        </p:txBody>
      </p:sp>
    </p:spTree>
    <p:extLst>
      <p:ext uri="{BB962C8B-B14F-4D97-AF65-F5344CB8AC3E}">
        <p14:creationId xmlns:p14="http://schemas.microsoft.com/office/powerpoint/2010/main" val="262151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65" y="645459"/>
            <a:ext cx="10353762" cy="970450"/>
          </a:xfrm>
        </p:spPr>
        <p:txBody>
          <a:bodyPr>
            <a:normAutofit fontScale="90000"/>
          </a:bodyPr>
          <a:lstStyle/>
          <a:p>
            <a:r>
              <a:rPr lang="en-US" dirty="0">
                <a:latin typeface="Arial" panose="020B0604020202020204" pitchFamily="34" charset="0"/>
                <a:cs typeface="Arial" panose="020B0604020202020204" pitchFamily="34" charset="0"/>
              </a:rPr>
              <a:t>1. Document Structures: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Use Proper Document Headings</a:t>
            </a:r>
          </a:p>
        </p:txBody>
      </p:sp>
      <p:pic>
        <p:nvPicPr>
          <p:cNvPr id="9" name="Picture 8"/>
          <p:cNvPicPr>
            <a:picLocks noChangeAspect="1"/>
          </p:cNvPicPr>
          <p:nvPr/>
        </p:nvPicPr>
        <p:blipFill>
          <a:blip r:embed="rId3"/>
          <a:stretch>
            <a:fillRect/>
          </a:stretch>
        </p:blipFill>
        <p:spPr>
          <a:xfrm>
            <a:off x="233416" y="2908611"/>
            <a:ext cx="11857143" cy="3152381"/>
          </a:xfrm>
          <a:prstGeom prst="rect">
            <a:avLst/>
          </a:prstGeom>
        </p:spPr>
      </p:pic>
      <p:sp>
        <p:nvSpPr>
          <p:cNvPr id="3" name="Slide Number Placeholder 2"/>
          <p:cNvSpPr>
            <a:spLocks noGrp="1"/>
          </p:cNvSpPr>
          <p:nvPr>
            <p:ph type="sldNum" sz="quarter" idx="12"/>
          </p:nvPr>
        </p:nvSpPr>
        <p:spPr>
          <a:xfrm>
            <a:off x="11337014" y="6372162"/>
            <a:ext cx="753545" cy="365125"/>
          </a:xfrm>
        </p:spPr>
        <p:txBody>
          <a:bodyPr/>
          <a:lstStyle/>
          <a:p>
            <a:fld id="{BABDF93F-4412-4545-B498-8F22C78C8035}" type="slidenum">
              <a:rPr lang="en-US" smtClean="0"/>
              <a:t>4</a:t>
            </a:fld>
            <a:endParaRPr lang="en-US"/>
          </a:p>
        </p:txBody>
      </p:sp>
    </p:spTree>
    <p:extLst>
      <p:ext uri="{BB962C8B-B14F-4D97-AF65-F5344CB8AC3E}">
        <p14:creationId xmlns:p14="http://schemas.microsoft.com/office/powerpoint/2010/main" val="188749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82" y="124375"/>
            <a:ext cx="10353762" cy="970450"/>
          </a:xfrm>
        </p:spPr>
        <p:txBody>
          <a:bodyPr>
            <a:normAutofit/>
          </a:bodyPr>
          <a:lstStyle/>
          <a:p>
            <a:r>
              <a:rPr lang="en-US" dirty="0">
                <a:latin typeface="Arial" panose="020B0604020202020204" pitchFamily="34" charset="0"/>
                <a:cs typeface="Arial" panose="020B0604020202020204" pitchFamily="34" charset="0"/>
              </a:rPr>
              <a:t>2. Media: Alternate Formats</a:t>
            </a:r>
          </a:p>
        </p:txBody>
      </p:sp>
      <p:pic>
        <p:nvPicPr>
          <p:cNvPr id="3" name="Picture 2"/>
          <p:cNvPicPr>
            <a:picLocks noChangeAspect="1"/>
          </p:cNvPicPr>
          <p:nvPr/>
        </p:nvPicPr>
        <p:blipFill>
          <a:blip r:embed="rId3"/>
          <a:stretch>
            <a:fillRect/>
          </a:stretch>
        </p:blipFill>
        <p:spPr>
          <a:xfrm>
            <a:off x="511616" y="1743612"/>
            <a:ext cx="5551244" cy="3463637"/>
          </a:xfrm>
          <a:prstGeom prst="rect">
            <a:avLst/>
          </a:prstGeom>
        </p:spPr>
      </p:pic>
      <p:pic>
        <p:nvPicPr>
          <p:cNvPr id="5" name="Picture 4"/>
          <p:cNvPicPr>
            <a:picLocks noChangeAspect="1"/>
          </p:cNvPicPr>
          <p:nvPr/>
        </p:nvPicPr>
        <p:blipFill rotWithShape="1">
          <a:blip r:embed="rId4"/>
          <a:srcRect t="5946"/>
          <a:stretch/>
        </p:blipFill>
        <p:spPr>
          <a:xfrm>
            <a:off x="6338516" y="1213164"/>
            <a:ext cx="5314285" cy="5164860"/>
          </a:xfrm>
          <a:prstGeom prst="rect">
            <a:avLst/>
          </a:prstGeom>
        </p:spPr>
      </p:pic>
      <p:sp>
        <p:nvSpPr>
          <p:cNvPr id="4" name="Slide Number Placeholder 3"/>
          <p:cNvSpPr>
            <a:spLocks noGrp="1"/>
          </p:cNvSpPr>
          <p:nvPr>
            <p:ph type="sldNum" sz="quarter" idx="12"/>
          </p:nvPr>
        </p:nvSpPr>
        <p:spPr>
          <a:xfrm>
            <a:off x="11333544" y="6378024"/>
            <a:ext cx="753545" cy="365125"/>
          </a:xfrm>
        </p:spPr>
        <p:txBody>
          <a:bodyPr/>
          <a:lstStyle/>
          <a:p>
            <a:fld id="{BABDF93F-4412-4545-B498-8F22C78C8035}" type="slidenum">
              <a:rPr lang="en-US" smtClean="0"/>
              <a:t>5</a:t>
            </a:fld>
            <a:endParaRPr lang="en-US" dirty="0"/>
          </a:p>
        </p:txBody>
      </p:sp>
    </p:spTree>
    <p:extLst>
      <p:ext uri="{BB962C8B-B14F-4D97-AF65-F5344CB8AC3E}">
        <p14:creationId xmlns:p14="http://schemas.microsoft.com/office/powerpoint/2010/main" val="138526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3. Context  - links</a:t>
            </a:r>
          </a:p>
        </p:txBody>
      </p:sp>
      <p:sp>
        <p:nvSpPr>
          <p:cNvPr id="3" name="TextBox 2"/>
          <p:cNvSpPr txBox="1"/>
          <p:nvPr/>
        </p:nvSpPr>
        <p:spPr>
          <a:xfrm>
            <a:off x="949181" y="1735974"/>
            <a:ext cx="10318376" cy="1938992"/>
          </a:xfrm>
          <a:prstGeom prst="rect">
            <a:avLst/>
          </a:prstGeom>
          <a:noFill/>
        </p:spPr>
        <p:txBody>
          <a:bodyPr wrap="square" rtlCol="0">
            <a:spAutoFit/>
          </a:bodyPr>
          <a:lstStyle/>
          <a:p>
            <a:pPr algn="ctr"/>
            <a:r>
              <a:rPr lang="en-US" sz="4000" u="sng" dirty="0"/>
              <a:t>https://www.tru.ca/current/academic-supports/as.html</a:t>
            </a:r>
          </a:p>
          <a:p>
            <a:endParaRPr lang="en-US" sz="4000" dirty="0"/>
          </a:p>
        </p:txBody>
      </p:sp>
      <p:sp>
        <p:nvSpPr>
          <p:cNvPr id="4" name="TextBox 3"/>
          <p:cNvSpPr txBox="1"/>
          <p:nvPr/>
        </p:nvSpPr>
        <p:spPr>
          <a:xfrm>
            <a:off x="1896284" y="4536741"/>
            <a:ext cx="8424169" cy="1077218"/>
          </a:xfrm>
          <a:prstGeom prst="rect">
            <a:avLst/>
          </a:prstGeom>
          <a:noFill/>
        </p:spPr>
        <p:txBody>
          <a:bodyPr wrap="square" rtlCol="0">
            <a:spAutoFit/>
          </a:bodyPr>
          <a:lstStyle/>
          <a:p>
            <a:pPr algn="ctr"/>
            <a:r>
              <a:rPr lang="en-US" sz="4000" u="sng" dirty="0">
                <a:latin typeface="Arial" panose="020B0604020202020204" pitchFamily="34" charset="0"/>
                <a:cs typeface="Arial" panose="020B0604020202020204" pitchFamily="34" charset="0"/>
              </a:rPr>
              <a:t>TRU Accessibility Services webpage</a:t>
            </a:r>
          </a:p>
          <a:p>
            <a:endParaRPr lang="en-US" sz="2400" dirty="0"/>
          </a:p>
        </p:txBody>
      </p:sp>
      <p:sp>
        <p:nvSpPr>
          <p:cNvPr id="5" name="TextBox 4"/>
          <p:cNvSpPr txBox="1"/>
          <p:nvPr/>
        </p:nvSpPr>
        <p:spPr>
          <a:xfrm>
            <a:off x="5573574" y="3351801"/>
            <a:ext cx="148243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OR</a:t>
            </a:r>
          </a:p>
        </p:txBody>
      </p:sp>
      <p:sp>
        <p:nvSpPr>
          <p:cNvPr id="6" name="Slide Number Placeholder 5"/>
          <p:cNvSpPr>
            <a:spLocks noGrp="1"/>
          </p:cNvSpPr>
          <p:nvPr>
            <p:ph type="sldNum" sz="quarter" idx="12"/>
          </p:nvPr>
        </p:nvSpPr>
        <p:spPr>
          <a:xfrm>
            <a:off x="11183967" y="6281628"/>
            <a:ext cx="753545" cy="365125"/>
          </a:xfrm>
        </p:spPr>
        <p:txBody>
          <a:bodyPr/>
          <a:lstStyle/>
          <a:p>
            <a:fld id="{BABDF93F-4412-4545-B498-8F22C78C8035}" type="slidenum">
              <a:rPr lang="en-US" smtClean="0"/>
              <a:t>6</a:t>
            </a:fld>
            <a:endParaRPr lang="en-US" dirty="0"/>
          </a:p>
        </p:txBody>
      </p:sp>
    </p:spTree>
    <p:extLst>
      <p:ext uri="{BB962C8B-B14F-4D97-AF65-F5344CB8AC3E}">
        <p14:creationId xmlns:p14="http://schemas.microsoft.com/office/powerpoint/2010/main" val="41188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3. Context - tables</a:t>
            </a:r>
          </a:p>
        </p:txBody>
      </p:sp>
      <p:pic>
        <p:nvPicPr>
          <p:cNvPr id="4" name="Picture 3"/>
          <p:cNvPicPr>
            <a:picLocks noChangeAspect="1"/>
          </p:cNvPicPr>
          <p:nvPr/>
        </p:nvPicPr>
        <p:blipFill>
          <a:blip r:embed="rId3"/>
          <a:stretch>
            <a:fillRect/>
          </a:stretch>
        </p:blipFill>
        <p:spPr>
          <a:xfrm>
            <a:off x="322298" y="1439511"/>
            <a:ext cx="6086738" cy="4253078"/>
          </a:xfrm>
          <a:prstGeom prst="rect">
            <a:avLst/>
          </a:prstGeom>
        </p:spPr>
      </p:pic>
      <p:pic>
        <p:nvPicPr>
          <p:cNvPr id="3" name="Picture 2"/>
          <p:cNvPicPr>
            <a:picLocks noChangeAspect="1"/>
          </p:cNvPicPr>
          <p:nvPr/>
        </p:nvPicPr>
        <p:blipFill>
          <a:blip r:embed="rId4"/>
          <a:stretch>
            <a:fillRect/>
          </a:stretch>
        </p:blipFill>
        <p:spPr>
          <a:xfrm>
            <a:off x="6540433" y="2412688"/>
            <a:ext cx="5499167" cy="1655487"/>
          </a:xfrm>
          <a:prstGeom prst="rect">
            <a:avLst/>
          </a:prstGeom>
        </p:spPr>
      </p:pic>
      <p:sp>
        <p:nvSpPr>
          <p:cNvPr id="5" name="TextBox 4"/>
          <p:cNvSpPr txBox="1"/>
          <p:nvPr/>
        </p:nvSpPr>
        <p:spPr>
          <a:xfrm>
            <a:off x="8548798" y="1673203"/>
            <a:ext cx="148243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OR</a:t>
            </a:r>
          </a:p>
        </p:txBody>
      </p:sp>
      <p:cxnSp>
        <p:nvCxnSpPr>
          <p:cNvPr id="7" name="Straight Arrow Connector 6"/>
          <p:cNvCxnSpPr/>
          <p:nvPr/>
        </p:nvCxnSpPr>
        <p:spPr>
          <a:xfrm>
            <a:off x="2837468" y="3431357"/>
            <a:ext cx="0" cy="35821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193021" y="6299734"/>
            <a:ext cx="753545" cy="365125"/>
          </a:xfrm>
        </p:spPr>
        <p:txBody>
          <a:bodyPr/>
          <a:lstStyle/>
          <a:p>
            <a:fld id="{BABDF93F-4412-4545-B498-8F22C78C8035}" type="slidenum">
              <a:rPr lang="en-US" smtClean="0"/>
              <a:t>7</a:t>
            </a:fld>
            <a:endParaRPr lang="en-US"/>
          </a:p>
        </p:txBody>
      </p:sp>
    </p:spTree>
    <p:extLst>
      <p:ext uri="{BB962C8B-B14F-4D97-AF65-F5344CB8AC3E}">
        <p14:creationId xmlns:p14="http://schemas.microsoft.com/office/powerpoint/2010/main" val="23151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7479"/>
            <a:ext cx="10353762" cy="970450"/>
          </a:xfrm>
        </p:spPr>
        <p:txBody>
          <a:bodyPr/>
          <a:lstStyle/>
          <a:p>
            <a:r>
              <a:rPr lang="en-US" dirty="0">
                <a:latin typeface="Arial" panose="020B0604020202020204" pitchFamily="34" charset="0"/>
                <a:cs typeface="Arial" panose="020B0604020202020204" pitchFamily="34" charset="0"/>
              </a:rPr>
              <a:t>3. Context - diagrams</a:t>
            </a:r>
          </a:p>
        </p:txBody>
      </p:sp>
      <p:pic>
        <p:nvPicPr>
          <p:cNvPr id="3" name="Picture 2"/>
          <p:cNvPicPr>
            <a:picLocks noChangeAspect="1"/>
          </p:cNvPicPr>
          <p:nvPr/>
        </p:nvPicPr>
        <p:blipFill>
          <a:blip r:embed="rId3"/>
          <a:stretch>
            <a:fillRect/>
          </a:stretch>
        </p:blipFill>
        <p:spPr>
          <a:xfrm>
            <a:off x="243453" y="1580050"/>
            <a:ext cx="3990714" cy="4395570"/>
          </a:xfrm>
          <a:prstGeom prst="rect">
            <a:avLst/>
          </a:prstGeom>
        </p:spPr>
      </p:pic>
      <p:pic>
        <p:nvPicPr>
          <p:cNvPr id="4" name="Picture 3"/>
          <p:cNvPicPr>
            <a:picLocks noChangeAspect="1"/>
          </p:cNvPicPr>
          <p:nvPr/>
        </p:nvPicPr>
        <p:blipFill>
          <a:blip r:embed="rId4"/>
          <a:stretch>
            <a:fillRect/>
          </a:stretch>
        </p:blipFill>
        <p:spPr>
          <a:xfrm>
            <a:off x="5162420" y="1025223"/>
            <a:ext cx="6216355" cy="2389243"/>
          </a:xfrm>
          <a:prstGeom prst="rect">
            <a:avLst/>
          </a:prstGeom>
        </p:spPr>
      </p:pic>
      <p:pic>
        <p:nvPicPr>
          <p:cNvPr id="5" name="Picture 4"/>
          <p:cNvPicPr>
            <a:picLocks noChangeAspect="1"/>
          </p:cNvPicPr>
          <p:nvPr/>
        </p:nvPicPr>
        <p:blipFill>
          <a:blip r:embed="rId5"/>
          <a:stretch>
            <a:fillRect/>
          </a:stretch>
        </p:blipFill>
        <p:spPr>
          <a:xfrm>
            <a:off x="5162420" y="4217683"/>
            <a:ext cx="6603980" cy="2591297"/>
          </a:xfrm>
          <a:prstGeom prst="rect">
            <a:avLst/>
          </a:prstGeom>
        </p:spPr>
      </p:pic>
      <p:sp>
        <p:nvSpPr>
          <p:cNvPr id="8" name="Right Arrow 7"/>
          <p:cNvSpPr/>
          <p:nvPr/>
        </p:nvSpPr>
        <p:spPr>
          <a:xfrm>
            <a:off x="4414276" y="3547037"/>
            <a:ext cx="928253" cy="4710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7670698" y="3514262"/>
            <a:ext cx="148243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OR</a:t>
            </a:r>
          </a:p>
        </p:txBody>
      </p:sp>
      <p:pic>
        <p:nvPicPr>
          <p:cNvPr id="10" name="Picture 9"/>
          <p:cNvPicPr>
            <a:picLocks noChangeAspect="1"/>
          </p:cNvPicPr>
          <p:nvPr/>
        </p:nvPicPr>
        <p:blipFill>
          <a:blip r:embed="rId6"/>
          <a:stretch>
            <a:fillRect/>
          </a:stretch>
        </p:blipFill>
        <p:spPr>
          <a:xfrm>
            <a:off x="415119" y="6321043"/>
            <a:ext cx="3819048" cy="161905"/>
          </a:xfrm>
          <a:prstGeom prst="rect">
            <a:avLst/>
          </a:prstGeom>
        </p:spPr>
      </p:pic>
      <p:sp>
        <p:nvSpPr>
          <p:cNvPr id="6" name="Slide Number Placeholder 5"/>
          <p:cNvSpPr>
            <a:spLocks noGrp="1"/>
          </p:cNvSpPr>
          <p:nvPr>
            <p:ph type="sldNum" sz="quarter" idx="12"/>
          </p:nvPr>
        </p:nvSpPr>
        <p:spPr>
          <a:xfrm>
            <a:off x="11378775" y="6401995"/>
            <a:ext cx="753545" cy="365125"/>
          </a:xfrm>
        </p:spPr>
        <p:txBody>
          <a:bodyPr/>
          <a:lstStyle/>
          <a:p>
            <a:fld id="{BABDF93F-4412-4545-B498-8F22C78C8035}" type="slidenum">
              <a:rPr lang="en-US" smtClean="0"/>
              <a:t>8</a:t>
            </a:fld>
            <a:endParaRPr lang="en-US" dirty="0"/>
          </a:p>
        </p:txBody>
      </p:sp>
    </p:spTree>
    <p:extLst>
      <p:ext uri="{BB962C8B-B14F-4D97-AF65-F5344CB8AC3E}">
        <p14:creationId xmlns:p14="http://schemas.microsoft.com/office/powerpoint/2010/main" val="96769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00" y="166540"/>
            <a:ext cx="10353762" cy="970450"/>
          </a:xfrm>
        </p:spPr>
        <p:txBody>
          <a:bodyPr/>
          <a:lstStyle/>
          <a:p>
            <a:r>
              <a:rPr lang="en-US" dirty="0">
                <a:latin typeface="Arial" panose="020B0604020202020204" pitchFamily="34" charset="0"/>
                <a:cs typeface="Arial" panose="020B0604020202020204" pitchFamily="34" charset="0"/>
              </a:rPr>
              <a:t>Resources</a:t>
            </a:r>
          </a:p>
        </p:txBody>
      </p:sp>
      <p:sp>
        <p:nvSpPr>
          <p:cNvPr id="3" name="TextBox 2"/>
          <p:cNvSpPr txBox="1"/>
          <p:nvPr/>
        </p:nvSpPr>
        <p:spPr>
          <a:xfrm>
            <a:off x="1212546" y="990461"/>
            <a:ext cx="10470776" cy="212365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hlinkClick r:id="rId3"/>
              </a:rPr>
              <a:t>BC Campus – Accessibility Toolkit – 2</a:t>
            </a:r>
            <a:r>
              <a:rPr lang="en-US" sz="3200" baseline="30000" dirty="0">
                <a:latin typeface="Arial" panose="020B0604020202020204" pitchFamily="34" charset="0"/>
                <a:cs typeface="Arial" panose="020B0604020202020204" pitchFamily="34" charset="0"/>
                <a:hlinkClick r:id="rId3"/>
              </a:rPr>
              <a:t>nd</a:t>
            </a:r>
            <a:r>
              <a:rPr lang="en-US" sz="3200" dirty="0">
                <a:latin typeface="Arial" panose="020B0604020202020204" pitchFamily="34" charset="0"/>
                <a:cs typeface="Arial" panose="020B0604020202020204" pitchFamily="34" charset="0"/>
                <a:hlinkClick r:id="rId3"/>
              </a:rPr>
              <a:t> Edition</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4"/>
              </a:rPr>
              <a:t>Portland Community College Resources</a:t>
            </a:r>
            <a:r>
              <a:rPr lang="en-US" sz="3200" dirty="0">
                <a:latin typeface="Arial" panose="020B0604020202020204" pitchFamily="34" charset="0"/>
                <a:cs typeface="Arial" panose="020B0604020202020204" pitchFamily="34" charset="0"/>
              </a:rPr>
              <a:t> </a:t>
            </a:r>
          </a:p>
          <a:p>
            <a:endParaRPr lang="en-US" dirty="0"/>
          </a:p>
          <a:p>
            <a:endParaRPr lang="en-US" dirty="0"/>
          </a:p>
        </p:txBody>
      </p:sp>
      <p:sp>
        <p:nvSpPr>
          <p:cNvPr id="5" name="Rectangle 4"/>
          <p:cNvSpPr/>
          <p:nvPr/>
        </p:nvSpPr>
        <p:spPr>
          <a:xfrm>
            <a:off x="1717963" y="2706356"/>
            <a:ext cx="10474037" cy="2463367"/>
          </a:xfrm>
          <a:prstGeom prst="rect">
            <a:avLst/>
          </a:prstGeom>
        </p:spPr>
        <p:txBody>
          <a:bodyPr wrap="square">
            <a:spAutoFit/>
          </a:bodyPr>
          <a:lstStyle/>
          <a:p>
            <a:pPr marL="742950" marR="0" lvl="1" indent="-285750">
              <a:lnSpc>
                <a:spcPct val="107000"/>
              </a:lnSpc>
              <a:spcBef>
                <a:spcPts val="0"/>
              </a:spcBef>
              <a:spcAft>
                <a:spcPts val="0"/>
              </a:spcAft>
              <a:buFont typeface="+mj-lt"/>
              <a:buAutoNum type="arabicPeriod"/>
            </a:pPr>
            <a:r>
              <a:rPr lang="en-CA" sz="2400" b="1" dirty="0">
                <a:latin typeface="Arial" panose="020B0604020202020204" pitchFamily="34" charset="0"/>
                <a:ea typeface="Times New Roman" panose="02020603050405020304" pitchFamily="18" charset="0"/>
                <a:cs typeface="Arial" panose="020B0604020202020204" pitchFamily="34" charset="0"/>
              </a:rPr>
              <a:t>Web Accessibility Guidelines Handbook</a:t>
            </a:r>
            <a:r>
              <a:rPr lang="en-CA" sz="2400" dirty="0">
                <a:latin typeface="Arial" panose="020B0604020202020204" pitchFamily="34" charset="0"/>
                <a:ea typeface="Times New Roman" panose="02020603050405020304" pitchFamily="18" charset="0"/>
                <a:cs typeface="Arial" panose="020B0604020202020204" pitchFamily="34" charset="0"/>
              </a:rPr>
              <a:t> (PDF) (20 pages)</a:t>
            </a:r>
            <a:br>
              <a:rPr lang="en-CA" sz="2400" dirty="0">
                <a:latin typeface="Arial" panose="020B0604020202020204" pitchFamily="34" charset="0"/>
                <a:ea typeface="Times New Roman" panose="02020603050405020304" pitchFamily="18" charset="0"/>
                <a:cs typeface="Arial" panose="020B0604020202020204" pitchFamily="34" charset="0"/>
              </a:rPr>
            </a:br>
            <a:r>
              <a:rPr lang="en-CA" sz="2400" dirty="0">
                <a:latin typeface="Arial" panose="020B0604020202020204" pitchFamily="34" charset="0"/>
                <a:ea typeface="Times New Roman" panose="02020603050405020304" pitchFamily="18" charset="0"/>
                <a:cs typeface="Arial" panose="020B0604020202020204" pitchFamily="34" charset="0"/>
              </a:rPr>
              <a:t>12 main areas including different types of files and accessibility checkers.</a:t>
            </a:r>
            <a:br>
              <a:rPr lang="en-CA" sz="2400" dirty="0">
                <a:latin typeface="Arial" panose="020B0604020202020204" pitchFamily="34" charset="0"/>
                <a:ea typeface="Times New Roman" panose="02020603050405020304" pitchFamily="18" charset="0"/>
                <a:cs typeface="Arial" panose="020B0604020202020204" pitchFamily="34" charset="0"/>
              </a:rPr>
            </a:b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mj-lt"/>
              <a:buAutoNum type="arabicPeriod"/>
            </a:pPr>
            <a:r>
              <a:rPr lang="en-CA" sz="2400" b="1" dirty="0">
                <a:latin typeface="Arial" panose="020B0604020202020204" pitchFamily="34" charset="0"/>
                <a:ea typeface="Times New Roman" panose="02020603050405020304" pitchFamily="18" charset="0"/>
                <a:cs typeface="Arial" panose="020B0604020202020204" pitchFamily="34" charset="0"/>
              </a:rPr>
              <a:t>Complex Images for All Learners</a:t>
            </a:r>
            <a:r>
              <a:rPr lang="en-CA" sz="2400" dirty="0">
                <a:latin typeface="Arial" panose="020B0604020202020204" pitchFamily="34" charset="0"/>
                <a:ea typeface="Times New Roman" panose="02020603050405020304" pitchFamily="18" charset="0"/>
                <a:cs typeface="Arial" panose="020B0604020202020204" pitchFamily="34" charset="0"/>
              </a:rPr>
              <a:t> (PDF) (17 pages)</a:t>
            </a:r>
            <a:br>
              <a:rPr lang="en-CA" sz="2400" dirty="0">
                <a:latin typeface="Arial" panose="020B0604020202020204" pitchFamily="34" charset="0"/>
                <a:ea typeface="Times New Roman" panose="02020603050405020304" pitchFamily="18" charset="0"/>
                <a:cs typeface="Arial" panose="020B0604020202020204" pitchFamily="34" charset="0"/>
              </a:rPr>
            </a:br>
            <a:r>
              <a:rPr lang="en-CA" sz="2400" dirty="0">
                <a:latin typeface="Arial" panose="020B0604020202020204" pitchFamily="34" charset="0"/>
                <a:ea typeface="Times New Roman" panose="02020603050405020304" pitchFamily="18" charset="0"/>
                <a:cs typeface="Arial" panose="020B0604020202020204" pitchFamily="34" charset="0"/>
              </a:rPr>
              <a:t>(Tables/Charts/Math/Illustrations…)</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1212546" y="5740301"/>
            <a:ext cx="880814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hlinkClick r:id="rId5"/>
              </a:rPr>
              <a:t>Accessibility Services on Campus</a:t>
            </a:r>
            <a:endParaRPr lang="en-US" sz="28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306549" y="6263521"/>
            <a:ext cx="753545" cy="365125"/>
          </a:xfrm>
        </p:spPr>
        <p:txBody>
          <a:bodyPr/>
          <a:lstStyle/>
          <a:p>
            <a:fld id="{BABDF93F-4412-4545-B498-8F22C78C8035}" type="slidenum">
              <a:rPr lang="en-US" smtClean="0"/>
              <a:t>9</a:t>
            </a:fld>
            <a:endParaRPr lang="en-US"/>
          </a:p>
        </p:txBody>
      </p:sp>
    </p:spTree>
    <p:extLst>
      <p:ext uri="{BB962C8B-B14F-4D97-AF65-F5344CB8AC3E}">
        <p14:creationId xmlns:p14="http://schemas.microsoft.com/office/powerpoint/2010/main" val="2368773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420</TotalTime>
  <Words>642</Words>
  <Application>Microsoft Macintosh PowerPoint</Application>
  <PresentationFormat>Widescreen</PresentationFormat>
  <Paragraphs>80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Calisto MT</vt:lpstr>
      <vt:lpstr>Times New Roman</vt:lpstr>
      <vt:lpstr>Trebuchet MS</vt:lpstr>
      <vt:lpstr>Wingdings 2</vt:lpstr>
      <vt:lpstr>Slate</vt:lpstr>
      <vt:lpstr>Basic Online Accessibility</vt:lpstr>
      <vt:lpstr>PowerPoint Presentation</vt:lpstr>
      <vt:lpstr>Learning Outcomes</vt:lpstr>
      <vt:lpstr>1. Document Structures:  Use Proper Document Headings</vt:lpstr>
      <vt:lpstr>2. Media: Alternate Formats</vt:lpstr>
      <vt:lpstr>3. Context  - links</vt:lpstr>
      <vt:lpstr>3. Context - tables</vt:lpstr>
      <vt:lpstr>3. Context - diagrams</vt:lpstr>
      <vt:lpstr>Resources</vt:lpstr>
      <vt:lpstr>Software</vt:lpstr>
      <vt:lpstr>Accessibility Quick Reference Guide</vt:lpstr>
      <vt:lpstr>PowerPoint Presentation</vt:lpstr>
      <vt:lpstr>WORD/EXCEL/POWERPOINT</vt:lpstr>
    </vt:vector>
  </TitlesOfParts>
  <Company>Thompson Rivers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cteare</dc:creator>
  <cp:lastModifiedBy>Carol Sparkes</cp:lastModifiedBy>
  <cp:revision>31</cp:revision>
  <cp:lastPrinted>2020-02-15T19:36:51Z</cp:lastPrinted>
  <dcterms:created xsi:type="dcterms:W3CDTF">2020-01-28T20:53:50Z</dcterms:created>
  <dcterms:modified xsi:type="dcterms:W3CDTF">2020-05-12T17:25:41Z</dcterms:modified>
</cp:coreProperties>
</file>